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7" r:id="rId1"/>
  </p:sldMasterIdLst>
  <p:notesMasterIdLst>
    <p:notesMasterId r:id="rId34"/>
  </p:notesMasterIdLst>
  <p:sldIdLst>
    <p:sldId id="336" r:id="rId2"/>
    <p:sldId id="337" r:id="rId3"/>
    <p:sldId id="340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xmlns="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3" d="100"/>
          <a:sy n="73" d="100"/>
        </p:scale>
        <p:origin x="-42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6899D-69D0-4E65-8EE7-49CFF62CADA7}" type="datetimeFigureOut">
              <a:rPr lang="ko-KR" altLang="en-US" smtClean="0"/>
              <a:t>2016-04-12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2FFFB-A269-477C-A250-103DD8111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46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2FFFB-A269-477C-A250-103DD8111FB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137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06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36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311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391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31637" y="1268760"/>
            <a:ext cx="8750763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845429" y="1844825"/>
            <a:ext cx="8750763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3981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12192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23392" y="2276872"/>
            <a:ext cx="109728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6981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31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411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303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2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77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92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315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8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81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evelopers.google.com/cloud-messaging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ptainjaehee/atti/blob/master/SF-GCM-DEMO.zip" TargetMode="External"/><Relationship Id="rId2" Type="http://schemas.openxmlformats.org/officeDocument/2006/relationships/hyperlink" Target="https://github.com/captainjaehee/atti/blob/master/GCM%20message%20%EC%B2%98%EB%A6%AC%20-%20eclipse.zip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captainjaehee/atti/blob/master/gcmServer.zi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ebf.tistory.com/81" TargetMode="External"/><Relationship Id="rId2" Type="http://schemas.openxmlformats.org/officeDocument/2006/relationships/hyperlink" Target="http://blog.saltfactory.net/android/implement-push-service-via-gcm.html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arabiannight.tistory.com/entry/%EC%95%88%EB%93%9C%EB%A1%9C%EC%9D%B4%EB%93%9CAndroid-C2DM-%EC%82%AC%EC%9A%A9-%EB%B0%A9%EB%B2%95-%EC%98%88%EC%A0%9C%ED%8F%AC%ED%95%A8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4958281"/>
            <a:ext cx="1219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2016-04-14</a:t>
            </a:r>
            <a:endParaRPr lang="en-US" altLang="ko-KR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조</a:t>
            </a:r>
            <a:r>
              <a:rPr lang="en-US" altLang="ko-KR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atti</a:t>
            </a:r>
            <a:endParaRPr lang="en-US" altLang="ko-KR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20110547 </a:t>
            </a:r>
            <a:r>
              <a:rPr lang="ko-KR" alt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박재희</a:t>
            </a:r>
            <a:endParaRPr lang="en-US" altLang="ko-KR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20110865 </a:t>
            </a:r>
            <a:r>
              <a:rPr lang="ko-KR" alt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이경훈</a:t>
            </a:r>
            <a:endParaRPr lang="en-US" altLang="ko-KR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20111137 </a:t>
            </a:r>
            <a:r>
              <a:rPr lang="ko-KR" alt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장태영</a:t>
            </a:r>
            <a:endParaRPr lang="en-US" altLang="ko-KR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20131111 </a:t>
            </a:r>
            <a:r>
              <a:rPr lang="ko-KR" alt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장민정</a:t>
            </a:r>
            <a:endParaRPr lang="en-US" altLang="ko-KR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3517640" y="2931114"/>
            <a:ext cx="556861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(Google Cloud Messaging)</a:t>
            </a:r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3517640" y="2107054"/>
            <a:ext cx="556861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GCM</a:t>
            </a:r>
          </a:p>
        </p:txBody>
      </p:sp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1763491" y="428770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모바</a:t>
            </a:r>
            <a:r>
              <a:rPr lang="ko-KR" altLang="en-US" sz="3600" b="1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일</a:t>
            </a:r>
            <a:r>
              <a:rPr lang="ko-KR" altLang="en-US" sz="36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소프트웨어 프로젝트</a:t>
            </a:r>
            <a:endParaRPr lang="en-US" altLang="ko-KR" sz="3600" b="1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86259" y="2662534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72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- GCM Server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6" y="1765714"/>
            <a:ext cx="9364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hlinkClick r:id="rId2"/>
              </a:rPr>
              <a:t>https://developers.google.com/cloud-messaging/</a:t>
            </a:r>
            <a:endParaRPr lang="ko-KR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2. GCM Server</a:t>
            </a:r>
            <a:r>
              <a:rPr lang="ko-KR" altLang="en-US" sz="3200" dirty="0" smtClean="0">
                <a:solidFill>
                  <a:schemeClr val="bg1"/>
                </a:solidFill>
              </a:rPr>
              <a:t>에 </a:t>
            </a:r>
            <a:r>
              <a:rPr lang="en-US" altLang="ko-KR" sz="3200" dirty="0" smtClean="0">
                <a:solidFill>
                  <a:schemeClr val="bg1"/>
                </a:solidFill>
              </a:rPr>
              <a:t>App </a:t>
            </a:r>
            <a:r>
              <a:rPr lang="ko-KR" altLang="en-US" sz="3200" dirty="0" smtClean="0">
                <a:solidFill>
                  <a:schemeClr val="bg1"/>
                </a:solidFill>
              </a:rPr>
              <a:t>등록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5" y="2350489"/>
            <a:ext cx="8221588" cy="4321244"/>
          </a:xfrm>
          <a:prstGeom prst="rect">
            <a:avLst/>
          </a:prstGeom>
        </p:spPr>
      </p:pic>
      <p:sp>
        <p:nvSpPr>
          <p:cNvPr id="7" name="왼쪽 화살표 6"/>
          <p:cNvSpPr/>
          <p:nvPr/>
        </p:nvSpPr>
        <p:spPr>
          <a:xfrm rot="19101171">
            <a:off x="2018209" y="3904865"/>
            <a:ext cx="1804871" cy="700398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567" y="2362870"/>
            <a:ext cx="6769100" cy="4434189"/>
          </a:xfrm>
          <a:prstGeom prst="rect">
            <a:avLst/>
          </a:prstGeom>
        </p:spPr>
      </p:pic>
      <p:sp>
        <p:nvSpPr>
          <p:cNvPr id="9" name="왼쪽 화살표 8"/>
          <p:cNvSpPr/>
          <p:nvPr/>
        </p:nvSpPr>
        <p:spPr>
          <a:xfrm rot="19101171">
            <a:off x="8136086" y="2861682"/>
            <a:ext cx="1804871" cy="700398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- GCM Server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2. GCM </a:t>
            </a:r>
            <a:r>
              <a:rPr lang="en-US" altLang="ko-KR" sz="3200" dirty="0" smtClean="0">
                <a:solidFill>
                  <a:schemeClr val="bg1"/>
                </a:solidFill>
              </a:rPr>
              <a:t>Server</a:t>
            </a:r>
            <a:r>
              <a:rPr lang="ko-KR" altLang="en-US" sz="3200" dirty="0" smtClean="0">
                <a:solidFill>
                  <a:schemeClr val="bg1"/>
                </a:solidFill>
              </a:rPr>
              <a:t>에 </a:t>
            </a:r>
            <a:r>
              <a:rPr lang="en-US" altLang="ko-KR" sz="3200" dirty="0">
                <a:solidFill>
                  <a:schemeClr val="bg1"/>
                </a:solidFill>
              </a:rPr>
              <a:t>App </a:t>
            </a:r>
            <a:r>
              <a:rPr lang="ko-KR" altLang="en-US" sz="3200" dirty="0">
                <a:solidFill>
                  <a:schemeClr val="bg1"/>
                </a:solidFill>
              </a:rPr>
              <a:t>등록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71" y="2202921"/>
            <a:ext cx="7737441" cy="3876146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 rot="19101171">
            <a:off x="2717419" y="4368748"/>
            <a:ext cx="1804871" cy="700398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484" y="2054031"/>
            <a:ext cx="4867743" cy="4173924"/>
          </a:xfrm>
          <a:prstGeom prst="rect">
            <a:avLst/>
          </a:prstGeom>
        </p:spPr>
      </p:pic>
      <p:sp>
        <p:nvSpPr>
          <p:cNvPr id="8" name="왼쪽 화살표 7"/>
          <p:cNvSpPr/>
          <p:nvPr/>
        </p:nvSpPr>
        <p:spPr>
          <a:xfrm rot="19101171">
            <a:off x="9423178" y="4291132"/>
            <a:ext cx="1804871" cy="700398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- GCM Server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2. GCM </a:t>
            </a:r>
            <a:r>
              <a:rPr lang="en-US" altLang="ko-KR" sz="3200" dirty="0" smtClean="0">
                <a:solidFill>
                  <a:schemeClr val="bg1"/>
                </a:solidFill>
              </a:rPr>
              <a:t>Server</a:t>
            </a:r>
            <a:r>
              <a:rPr lang="ko-KR" altLang="en-US" sz="3200" dirty="0" smtClean="0">
                <a:solidFill>
                  <a:schemeClr val="bg1"/>
                </a:solidFill>
              </a:rPr>
              <a:t>에 </a:t>
            </a:r>
            <a:r>
              <a:rPr lang="en-US" altLang="ko-KR" sz="3200" dirty="0">
                <a:solidFill>
                  <a:schemeClr val="bg1"/>
                </a:solidFill>
              </a:rPr>
              <a:t>App </a:t>
            </a:r>
            <a:r>
              <a:rPr lang="ko-KR" altLang="en-US" sz="3200" dirty="0" smtClean="0">
                <a:solidFill>
                  <a:schemeClr val="bg1"/>
                </a:solidFill>
              </a:rPr>
              <a:t>등록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32" y="2131834"/>
            <a:ext cx="4754501" cy="4562653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 rot="19101171">
            <a:off x="3490631" y="4924352"/>
            <a:ext cx="1804871" cy="700398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692" y="2370045"/>
            <a:ext cx="5391150" cy="4086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112" y="1387413"/>
            <a:ext cx="5458355" cy="5386399"/>
          </a:xfrm>
          <a:prstGeom prst="rect">
            <a:avLst/>
          </a:prstGeom>
        </p:spPr>
      </p:pic>
      <p:sp>
        <p:nvSpPr>
          <p:cNvPr id="9" name="왼쪽 화살표 8"/>
          <p:cNvSpPr/>
          <p:nvPr/>
        </p:nvSpPr>
        <p:spPr>
          <a:xfrm rot="19101171">
            <a:off x="9247964" y="4924349"/>
            <a:ext cx="1804871" cy="700398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- GCM Server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2. GCM </a:t>
            </a:r>
            <a:r>
              <a:rPr lang="en-US" altLang="ko-KR" sz="3200" dirty="0" smtClean="0">
                <a:solidFill>
                  <a:schemeClr val="bg1"/>
                </a:solidFill>
              </a:rPr>
              <a:t>Server</a:t>
            </a:r>
            <a:r>
              <a:rPr lang="ko-KR" altLang="en-US" sz="3200" dirty="0" smtClean="0">
                <a:solidFill>
                  <a:schemeClr val="bg1"/>
                </a:solidFill>
              </a:rPr>
              <a:t>에 </a:t>
            </a:r>
            <a:r>
              <a:rPr lang="en-US" altLang="ko-KR" sz="3200" dirty="0">
                <a:solidFill>
                  <a:schemeClr val="bg1"/>
                </a:solidFill>
              </a:rPr>
              <a:t>App </a:t>
            </a:r>
            <a:r>
              <a:rPr lang="ko-KR" altLang="en-US" sz="3200" dirty="0">
                <a:solidFill>
                  <a:schemeClr val="bg1"/>
                </a:solidFill>
              </a:rPr>
              <a:t>등록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83" y="2283697"/>
            <a:ext cx="7508193" cy="3852243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 rot="19101171">
            <a:off x="5708897" y="2794890"/>
            <a:ext cx="1804871" cy="700398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785" y="690462"/>
            <a:ext cx="4590257" cy="5819261"/>
          </a:xfrm>
          <a:prstGeom prst="rect">
            <a:avLst/>
          </a:prstGeom>
        </p:spPr>
      </p:pic>
      <p:sp>
        <p:nvSpPr>
          <p:cNvPr id="8" name="왼쪽 화살표 7"/>
          <p:cNvSpPr/>
          <p:nvPr/>
        </p:nvSpPr>
        <p:spPr>
          <a:xfrm rot="19101171">
            <a:off x="9784456" y="3519230"/>
            <a:ext cx="1804871" cy="700398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667869" y="2437203"/>
            <a:ext cx="43281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Json</a:t>
            </a:r>
            <a:r>
              <a:rPr lang="en-US" altLang="ko-KR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ko-KR" altLang="en-US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파일 </a:t>
            </a:r>
            <a:r>
              <a:rPr lang="en-US" altLang="ko-KR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import</a:t>
            </a:r>
            <a:endParaRPr lang="en-US" altLang="ko-KR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228" y="616465"/>
            <a:ext cx="4744278" cy="61663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1.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build.gradle</a:t>
            </a: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</a:rPr>
              <a:t>설정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왼쪽 화살표 5"/>
          <p:cNvSpPr/>
          <p:nvPr/>
        </p:nvSpPr>
        <p:spPr>
          <a:xfrm rot="19101171">
            <a:off x="5820050" y="4010225"/>
            <a:ext cx="1804871" cy="700398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97" y="2257751"/>
            <a:ext cx="9685039" cy="4205346"/>
          </a:xfrm>
          <a:prstGeom prst="rect">
            <a:avLst/>
          </a:prstGeom>
        </p:spPr>
      </p:pic>
      <p:sp>
        <p:nvSpPr>
          <p:cNvPr id="8" name="왼쪽 화살표 7"/>
          <p:cNvSpPr/>
          <p:nvPr/>
        </p:nvSpPr>
        <p:spPr>
          <a:xfrm rot="19101171">
            <a:off x="8635879" y="3472559"/>
            <a:ext cx="1804871" cy="700398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238163" y="2320855"/>
            <a:ext cx="37148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Classpath</a:t>
            </a:r>
            <a:r>
              <a:rPr lang="en-US" altLang="ko-KR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ko-KR" altLang="en-US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추가</a:t>
            </a:r>
            <a:endParaRPr lang="en-US" altLang="ko-KR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grpSp>
        <p:nvGrpSpPr>
          <p:cNvPr id="3" name="Group 18"/>
          <p:cNvGrpSpPr/>
          <p:nvPr/>
        </p:nvGrpSpPr>
        <p:grpSpPr>
          <a:xfrm>
            <a:off x="232714" y="2133341"/>
            <a:ext cx="8491428" cy="4077718"/>
            <a:chOff x="220031" y="2025147"/>
            <a:chExt cx="8491428" cy="4077718"/>
          </a:xfrm>
        </p:grpSpPr>
        <p:pic>
          <p:nvPicPr>
            <p:cNvPr id="5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031" y="2025147"/>
              <a:ext cx="8491428" cy="4077718"/>
            </a:xfrm>
            <a:prstGeom prst="rect">
              <a:avLst/>
            </a:prstGeom>
          </p:spPr>
        </p:pic>
        <p:sp>
          <p:nvSpPr>
            <p:cNvPr id="6" name="직사각형 15"/>
            <p:cNvSpPr/>
            <p:nvPr/>
          </p:nvSpPr>
          <p:spPr>
            <a:xfrm>
              <a:off x="3302073" y="4226107"/>
              <a:ext cx="4597327" cy="13234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ko-KR" sz="40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Project structure </a:t>
              </a:r>
              <a:r>
                <a:rPr lang="ko-KR" altLang="en-US" sz="40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실행 </a:t>
              </a:r>
              <a:r>
                <a:rPr lang="en-US" altLang="ko-KR" sz="40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(F4</a:t>
              </a:r>
              <a:r>
                <a:rPr lang="ko-KR" altLang="en-US" sz="40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버튼</a:t>
              </a:r>
              <a:r>
                <a:rPr lang="en-US" altLang="ko-KR" sz="40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)</a:t>
              </a:r>
              <a:endParaRPr lang="en-US" altLang="ko-KR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2. App /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build.gradle</a:t>
            </a: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</a:rPr>
              <a:t>설정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8" name="Group 17"/>
          <p:cNvGrpSpPr/>
          <p:nvPr/>
        </p:nvGrpSpPr>
        <p:grpSpPr>
          <a:xfrm>
            <a:off x="232714" y="2081895"/>
            <a:ext cx="9258300" cy="4286250"/>
            <a:chOff x="110230" y="1938019"/>
            <a:chExt cx="9258300" cy="42862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230" y="1938019"/>
              <a:ext cx="9258300" cy="4286250"/>
            </a:xfrm>
            <a:prstGeom prst="rect">
              <a:avLst/>
            </a:prstGeom>
          </p:spPr>
        </p:pic>
        <p:sp>
          <p:nvSpPr>
            <p:cNvPr id="10" name="왼쪽 화살표 9"/>
            <p:cNvSpPr/>
            <p:nvPr/>
          </p:nvSpPr>
          <p:spPr>
            <a:xfrm rot="19101171">
              <a:off x="7988612" y="2407446"/>
              <a:ext cx="625500" cy="329272"/>
            </a:xfrm>
            <a:prstGeom prst="leftArrow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Group 19"/>
          <p:cNvGrpSpPr/>
          <p:nvPr/>
        </p:nvGrpSpPr>
        <p:grpSpPr>
          <a:xfrm>
            <a:off x="232714" y="2182985"/>
            <a:ext cx="9706868" cy="4171950"/>
            <a:chOff x="-7599658" y="6303063"/>
            <a:chExt cx="9706868" cy="4171950"/>
          </a:xfrm>
        </p:grpSpPr>
        <p:pic>
          <p:nvPicPr>
            <p:cNvPr id="12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599658" y="6303063"/>
              <a:ext cx="8296275" cy="417195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-2831941" y="8035095"/>
              <a:ext cx="4939151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ko-KR" sz="40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Play-services </a:t>
              </a:r>
              <a:r>
                <a:rPr lang="ko-KR" altLang="en-US" sz="40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검색</a:t>
              </a:r>
              <a:endParaRPr lang="en-US" altLang="ko-KR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32714" y="2111547"/>
            <a:ext cx="11471521" cy="4314825"/>
            <a:chOff x="110230" y="2115739"/>
            <a:chExt cx="11471521" cy="4314825"/>
          </a:xfrm>
        </p:grpSpPr>
        <p:pic>
          <p:nvPicPr>
            <p:cNvPr id="15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230" y="2115739"/>
              <a:ext cx="8286750" cy="4314825"/>
            </a:xfrm>
            <a:prstGeom prst="rect">
              <a:avLst/>
            </a:prstGeom>
          </p:spPr>
        </p:pic>
        <p:sp>
          <p:nvSpPr>
            <p:cNvPr id="16" name="왼쪽 화살표 15"/>
            <p:cNvSpPr/>
            <p:nvPr/>
          </p:nvSpPr>
          <p:spPr>
            <a:xfrm rot="19101171">
              <a:off x="5630400" y="3004991"/>
              <a:ext cx="908170" cy="434690"/>
            </a:xfrm>
            <a:prstGeom prst="leftArrow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5"/>
            <p:cNvSpPr/>
            <p:nvPr/>
          </p:nvSpPr>
          <p:spPr>
            <a:xfrm>
              <a:off x="6642600" y="2616785"/>
              <a:ext cx="4939151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ko-KR" altLang="en-US" sz="40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선택하여 추가</a:t>
              </a:r>
              <a:endParaRPr lang="en-US" altLang="ko-KR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20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187" y="400987"/>
            <a:ext cx="4812606" cy="6258819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 rot="19101171">
            <a:off x="7239137" y="2746668"/>
            <a:ext cx="898872" cy="618466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61" y="2305501"/>
            <a:ext cx="10109655" cy="3603905"/>
          </a:xfrm>
          <a:prstGeom prst="rect">
            <a:avLst/>
          </a:prstGeom>
        </p:spPr>
      </p:pic>
      <p:sp>
        <p:nvSpPr>
          <p:cNvPr id="8" name="왼쪽 화살표 7"/>
          <p:cNvSpPr/>
          <p:nvPr/>
        </p:nvSpPr>
        <p:spPr>
          <a:xfrm rot="19101171">
            <a:off x="8957020" y="3584616"/>
            <a:ext cx="1249436" cy="744742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2. App /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build.gradle</a:t>
            </a: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</a:rPr>
              <a:t>설정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16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20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3. AndroidManifest.xml </a:t>
            </a:r>
            <a:r>
              <a:rPr lang="ko-KR" altLang="en-US" sz="3200" dirty="0" smtClean="0">
                <a:solidFill>
                  <a:schemeClr val="bg1"/>
                </a:solidFill>
              </a:rPr>
              <a:t>설정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4933" y="2378764"/>
            <a:ext cx="116670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</a:rPr>
              <a:t>GCM Permission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en-US" altLang="ko-KR" sz="2400" dirty="0" smtClean="0">
                <a:solidFill>
                  <a:schemeClr val="bg1"/>
                </a:solidFill>
              </a:rPr>
              <a:t>Device</a:t>
            </a:r>
            <a:r>
              <a:rPr lang="ko-KR" altLang="en-US" sz="2400" dirty="0" smtClean="0">
                <a:solidFill>
                  <a:schemeClr val="bg1"/>
                </a:solidFill>
              </a:rPr>
              <a:t>에 </a:t>
            </a:r>
            <a:r>
              <a:rPr lang="en-US" altLang="ko-KR" sz="2400" dirty="0">
                <a:solidFill>
                  <a:schemeClr val="bg1"/>
                </a:solidFill>
              </a:rPr>
              <a:t>GCM </a:t>
            </a:r>
            <a:r>
              <a:rPr lang="ko-KR" altLang="en-US" sz="2400" dirty="0">
                <a:solidFill>
                  <a:schemeClr val="bg1"/>
                </a:solidFill>
              </a:rPr>
              <a:t>서비스를 사용하기 위한 권한 설정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chemeClr val="bg1"/>
                </a:solidFill>
              </a:rPr>
              <a:t>GCM </a:t>
            </a:r>
            <a:r>
              <a:rPr lang="en-US" altLang="ko-KR" sz="2400" b="1" dirty="0">
                <a:solidFill>
                  <a:schemeClr val="bg1"/>
                </a:solidFill>
              </a:rPr>
              <a:t>Receiver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en-US" altLang="ko-KR" sz="2400" dirty="0" smtClean="0">
                <a:solidFill>
                  <a:schemeClr val="bg1"/>
                </a:solidFill>
              </a:rPr>
              <a:t>GCM</a:t>
            </a:r>
            <a:r>
              <a:rPr lang="ko-KR" altLang="en-US" sz="2400" dirty="0" smtClean="0">
                <a:solidFill>
                  <a:schemeClr val="bg1"/>
                </a:solidFill>
              </a:rPr>
              <a:t>으로부터 요청을 </a:t>
            </a:r>
            <a:r>
              <a:rPr lang="ko-KR" altLang="en-US" sz="2400" dirty="0">
                <a:solidFill>
                  <a:schemeClr val="bg1"/>
                </a:solidFill>
              </a:rPr>
              <a:t>받았을 때 동작하기 위한 리시버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chemeClr val="bg1"/>
                </a:solidFill>
              </a:rPr>
              <a:t>GCM </a:t>
            </a:r>
            <a:r>
              <a:rPr lang="en-US" altLang="ko-KR" sz="2400" b="1" dirty="0">
                <a:solidFill>
                  <a:schemeClr val="bg1"/>
                </a:solidFill>
              </a:rPr>
              <a:t>Listener Service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en-US" altLang="ko-KR" sz="2400" dirty="0" smtClean="0">
                <a:solidFill>
                  <a:schemeClr val="bg1"/>
                </a:solidFill>
              </a:rPr>
              <a:t>GCM</a:t>
            </a:r>
            <a:r>
              <a:rPr lang="ko-KR" altLang="en-US" sz="2400" dirty="0" smtClean="0">
                <a:solidFill>
                  <a:schemeClr val="bg1"/>
                </a:solidFill>
              </a:rPr>
              <a:t>으로부터 받은 </a:t>
            </a:r>
            <a:r>
              <a:rPr lang="en-US" altLang="ko-KR" sz="2400" dirty="0" smtClean="0">
                <a:solidFill>
                  <a:schemeClr val="bg1"/>
                </a:solidFill>
              </a:rPr>
              <a:t>Message</a:t>
            </a:r>
            <a:r>
              <a:rPr lang="ko-KR" altLang="en-US" sz="2400" dirty="0" smtClean="0">
                <a:solidFill>
                  <a:schemeClr val="bg1"/>
                </a:solidFill>
              </a:rPr>
              <a:t>를 처리하기 위한 서비스</a:t>
            </a:r>
            <a:endParaRPr lang="ko-KR" altLang="en-US" sz="2400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chemeClr val="bg1"/>
                </a:solidFill>
              </a:rPr>
              <a:t>GCM </a:t>
            </a:r>
            <a:r>
              <a:rPr lang="en-US" altLang="ko-KR" sz="2400" b="1" dirty="0">
                <a:solidFill>
                  <a:schemeClr val="bg1"/>
                </a:solidFill>
              </a:rPr>
              <a:t>Registration Service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en-US" altLang="ko-KR" sz="2400" dirty="0" smtClean="0">
                <a:solidFill>
                  <a:schemeClr val="bg1"/>
                </a:solidFill>
              </a:rPr>
              <a:t>GCM</a:t>
            </a:r>
            <a:r>
              <a:rPr lang="ko-KR" altLang="en-US" sz="2400" dirty="0">
                <a:solidFill>
                  <a:schemeClr val="bg1"/>
                </a:solidFill>
              </a:rPr>
              <a:t>에 </a:t>
            </a:r>
            <a:r>
              <a:rPr lang="ko-KR" altLang="en-US" sz="2400" dirty="0" smtClean="0">
                <a:solidFill>
                  <a:schemeClr val="bg1"/>
                </a:solidFill>
              </a:rPr>
              <a:t>기기</a:t>
            </a:r>
            <a:r>
              <a:rPr lang="en-US" altLang="ko-KR" sz="2400" dirty="0" smtClean="0">
                <a:solidFill>
                  <a:schemeClr val="bg1"/>
                </a:solidFill>
              </a:rPr>
              <a:t>ID</a:t>
            </a:r>
            <a:r>
              <a:rPr lang="ko-KR" altLang="en-US" sz="2400" smtClean="0">
                <a:solidFill>
                  <a:schemeClr val="bg1"/>
                </a:solidFill>
              </a:rPr>
              <a:t>를 등록하기 위한 서비스</a:t>
            </a:r>
            <a:endParaRPr lang="ko-KR" alt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17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20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4. AndroidManifest.xml </a:t>
            </a:r>
            <a:r>
              <a:rPr lang="ko-KR" altLang="en-US" sz="3200" dirty="0" smtClean="0">
                <a:solidFill>
                  <a:schemeClr val="bg1"/>
                </a:solidFill>
              </a:rPr>
              <a:t>설정 </a:t>
            </a:r>
            <a:r>
              <a:rPr lang="en-US" altLang="ko-KR" sz="3200" dirty="0" smtClean="0">
                <a:solidFill>
                  <a:schemeClr val="bg1"/>
                </a:solidFill>
              </a:rPr>
              <a:t>– GCM permission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938019"/>
            <a:ext cx="9891914" cy="44683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18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20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4. AndroidManifest.xml </a:t>
            </a:r>
            <a:r>
              <a:rPr lang="ko-KR" altLang="en-US" sz="3200" dirty="0" smtClean="0">
                <a:solidFill>
                  <a:schemeClr val="bg1"/>
                </a:solidFill>
              </a:rPr>
              <a:t>설정 </a:t>
            </a:r>
            <a:r>
              <a:rPr lang="en-US" altLang="ko-KR" sz="3200" dirty="0" smtClean="0">
                <a:solidFill>
                  <a:schemeClr val="bg1"/>
                </a:solidFill>
              </a:rPr>
              <a:t>– GCM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R</a:t>
            </a:r>
            <a:r>
              <a:rPr lang="en-US" altLang="ko-KR" sz="3200" dirty="0" smtClean="0">
                <a:solidFill>
                  <a:schemeClr val="bg1"/>
                </a:solidFill>
              </a:rPr>
              <a:t>eceiver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938019"/>
            <a:ext cx="9232802" cy="39991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20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59563" y="104503"/>
            <a:ext cx="10032437" cy="1069514"/>
          </a:xfrm>
        </p:spPr>
        <p:txBody>
          <a:bodyPr>
            <a:normAutofit/>
          </a:bodyPr>
          <a:lstStyle/>
          <a:p>
            <a:r>
              <a:rPr lang="ko-KR" altLang="en-US" sz="6000" dirty="0" smtClean="0"/>
              <a:t> 목차</a:t>
            </a:r>
            <a:endParaRPr lang="ko-KR" altLang="en-US" sz="60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831637" y="1268759"/>
            <a:ext cx="8750763" cy="5589241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b="1" dirty="0" smtClean="0"/>
              <a:t>1. GCM</a:t>
            </a:r>
            <a:r>
              <a:rPr lang="ko-KR" altLang="en-US" sz="3200" b="1" dirty="0" smtClean="0"/>
              <a:t>이란</a:t>
            </a:r>
            <a:r>
              <a:rPr lang="en-US" altLang="ko-KR" sz="3200" b="1" dirty="0" smtClean="0"/>
              <a:t>?</a:t>
            </a:r>
          </a:p>
          <a:p>
            <a:pPr lvl="0">
              <a:lnSpc>
                <a:spcPct val="150000"/>
              </a:lnSpc>
            </a:pPr>
            <a:r>
              <a:rPr lang="en-US" altLang="ko-KR" sz="3200" b="1" dirty="0" smtClean="0"/>
              <a:t>2. GCM </a:t>
            </a:r>
            <a:r>
              <a:rPr lang="ko-KR" altLang="en-US" sz="3200" b="1" dirty="0" smtClean="0"/>
              <a:t>구조</a:t>
            </a:r>
            <a:endParaRPr lang="en-US" altLang="ko-KR" sz="3200" b="1" dirty="0" smtClean="0"/>
          </a:p>
          <a:p>
            <a:pPr lvl="0">
              <a:lnSpc>
                <a:spcPct val="150000"/>
              </a:lnSpc>
            </a:pPr>
            <a:r>
              <a:rPr lang="en-US" altLang="ko-KR" sz="3200" b="1" dirty="0" smtClean="0"/>
              <a:t>3. </a:t>
            </a:r>
            <a:r>
              <a:rPr lang="ko-KR" altLang="en-US" sz="3200" b="1" dirty="0" smtClean="0"/>
              <a:t>예제 </a:t>
            </a:r>
            <a:endParaRPr lang="en-US" altLang="ko-KR" sz="3200" b="1" dirty="0" smtClean="0"/>
          </a:p>
          <a:p>
            <a:pPr lvl="0">
              <a:lnSpc>
                <a:spcPct val="100000"/>
              </a:lnSpc>
            </a:pPr>
            <a:r>
              <a:rPr lang="en-US" altLang="ko-KR" b="1" dirty="0" smtClean="0"/>
              <a:t>        - GCM Server</a:t>
            </a:r>
          </a:p>
          <a:p>
            <a:pPr lvl="0">
              <a:lnSpc>
                <a:spcPct val="100000"/>
              </a:lnSpc>
            </a:pPr>
            <a:r>
              <a:rPr lang="en-US" altLang="ko-KR" b="1" dirty="0"/>
              <a:t> </a:t>
            </a:r>
            <a:r>
              <a:rPr lang="en-US" altLang="ko-KR" b="1" dirty="0" smtClean="0"/>
              <a:t>       - Client App </a:t>
            </a:r>
          </a:p>
          <a:p>
            <a:pPr lvl="0">
              <a:lnSpc>
                <a:spcPct val="100000"/>
              </a:lnSpc>
            </a:pPr>
            <a:r>
              <a:rPr lang="en-US" altLang="ko-KR" b="1" dirty="0"/>
              <a:t> </a:t>
            </a:r>
            <a:r>
              <a:rPr lang="en-US" altLang="ko-KR" b="1" dirty="0" smtClean="0"/>
              <a:t>       - 3</a:t>
            </a:r>
            <a:r>
              <a:rPr lang="en-US" altLang="ko-KR" b="1" baseline="30000" dirty="0" smtClean="0"/>
              <a:t>rd</a:t>
            </a:r>
            <a:r>
              <a:rPr lang="en-US" altLang="ko-KR" b="1" dirty="0" smtClean="0"/>
              <a:t> Party Server</a:t>
            </a:r>
            <a:endParaRPr lang="en-US" altLang="ko-KR" b="1" dirty="0"/>
          </a:p>
          <a:p>
            <a:pPr lvl="0">
              <a:lnSpc>
                <a:spcPct val="150000"/>
              </a:lnSpc>
            </a:pPr>
            <a:r>
              <a:rPr lang="en-US" altLang="ko-KR" sz="3200" b="1" dirty="0" smtClean="0"/>
              <a:t>4. </a:t>
            </a:r>
            <a:r>
              <a:rPr lang="ko-KR" altLang="en-US" sz="3200" b="1" dirty="0" smtClean="0"/>
              <a:t>실행결과</a:t>
            </a:r>
            <a:endParaRPr lang="en-US" altLang="ko-KR" sz="3200" b="1" dirty="0" smtClean="0"/>
          </a:p>
          <a:p>
            <a:pPr lvl="0">
              <a:lnSpc>
                <a:spcPct val="150000"/>
              </a:lnSpc>
            </a:pPr>
            <a:r>
              <a:rPr lang="en-US" altLang="ko-KR" sz="3200" b="1" dirty="0" smtClean="0"/>
              <a:t>5. </a:t>
            </a:r>
            <a:r>
              <a:rPr lang="ko-KR" altLang="en-US" sz="3200" b="1" dirty="0" smtClean="0"/>
              <a:t>기타</a:t>
            </a:r>
            <a:endParaRPr lang="en-US" altLang="ko-KR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87383" y="809897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98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10109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4. AndroidManifest.xml </a:t>
            </a:r>
            <a:r>
              <a:rPr lang="ko-KR" altLang="en-US" sz="3200" dirty="0" smtClean="0">
                <a:solidFill>
                  <a:schemeClr val="bg1"/>
                </a:solidFill>
              </a:rPr>
              <a:t>설정 </a:t>
            </a:r>
            <a:r>
              <a:rPr lang="en-US" altLang="ko-KR" sz="3200" dirty="0" smtClean="0">
                <a:solidFill>
                  <a:schemeClr val="bg1"/>
                </a:solidFill>
              </a:rPr>
              <a:t>– GCM Listener Service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938019"/>
            <a:ext cx="10109628" cy="36256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20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10798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4. AndroidManifest.xml </a:t>
            </a:r>
            <a:r>
              <a:rPr lang="ko-KR" altLang="en-US" sz="3200" dirty="0" smtClean="0">
                <a:solidFill>
                  <a:schemeClr val="bg1"/>
                </a:solidFill>
              </a:rPr>
              <a:t>설정 </a:t>
            </a:r>
            <a:r>
              <a:rPr lang="en-US" altLang="ko-KR" sz="3200" dirty="0" smtClean="0">
                <a:solidFill>
                  <a:schemeClr val="bg1"/>
                </a:solidFill>
              </a:rPr>
              <a:t>– GCM Registration Service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938018"/>
            <a:ext cx="10060550" cy="20801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21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20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5. MainActivity.java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938019"/>
            <a:ext cx="8128059" cy="4333992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654" y="1353244"/>
            <a:ext cx="5763027" cy="4590318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776" y="2678807"/>
            <a:ext cx="7155905" cy="2450474"/>
          </a:xfrm>
          <a:prstGeom prst="rect">
            <a:avLst/>
          </a:prstGeom>
        </p:spPr>
      </p:pic>
      <p:pic>
        <p:nvPicPr>
          <p:cNvPr id="8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504" y="2522794"/>
            <a:ext cx="6958178" cy="3872274"/>
          </a:xfrm>
          <a:prstGeom prst="rect">
            <a:avLst/>
          </a:prstGeom>
        </p:spPr>
      </p:pic>
      <p:grpSp>
        <p:nvGrpSpPr>
          <p:cNvPr id="9" name="Group 18"/>
          <p:cNvGrpSpPr/>
          <p:nvPr/>
        </p:nvGrpSpPr>
        <p:grpSpPr>
          <a:xfrm>
            <a:off x="4913551" y="0"/>
            <a:ext cx="6319131" cy="6858000"/>
            <a:chOff x="12729859" y="-2276475"/>
            <a:chExt cx="6516858" cy="7511130"/>
          </a:xfrm>
        </p:grpSpPr>
        <p:pic>
          <p:nvPicPr>
            <p:cNvPr id="10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69717" y="-2276475"/>
              <a:ext cx="6477000" cy="4552950"/>
            </a:xfrm>
            <a:prstGeom prst="rect">
              <a:avLst/>
            </a:prstGeom>
          </p:spPr>
        </p:pic>
        <p:pic>
          <p:nvPicPr>
            <p:cNvPr id="11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29859" y="2506530"/>
              <a:ext cx="6505575" cy="457200"/>
            </a:xfrm>
            <a:prstGeom prst="rect">
              <a:avLst/>
            </a:prstGeom>
          </p:spPr>
        </p:pic>
        <p:pic>
          <p:nvPicPr>
            <p:cNvPr id="12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10335" y="3234405"/>
              <a:ext cx="5962650" cy="200025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5995095" y="2140210"/>
              <a:ext cx="291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…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990020" y="2859729"/>
              <a:ext cx="291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…</a:t>
              </a:r>
              <a:endParaRPr lang="ko-KR" alt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22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20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6. MyApplication.java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938018"/>
            <a:ext cx="9349849" cy="33423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23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20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7</a:t>
            </a:r>
            <a:r>
              <a:rPr lang="en-US" altLang="ko-KR" sz="3200" dirty="0" smtClean="0">
                <a:solidFill>
                  <a:schemeClr val="bg1"/>
                </a:solidFill>
              </a:rPr>
              <a:t>. MyGcmListenerService.java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938019"/>
            <a:ext cx="7900950" cy="47618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678" y="1938019"/>
            <a:ext cx="6512267" cy="4761892"/>
          </a:xfrm>
          <a:prstGeom prst="rect">
            <a:avLst/>
          </a:prstGeom>
        </p:spPr>
      </p:pic>
      <p:grpSp>
        <p:nvGrpSpPr>
          <p:cNvPr id="7" name="Group 9"/>
          <p:cNvGrpSpPr/>
          <p:nvPr/>
        </p:nvGrpSpPr>
        <p:grpSpPr>
          <a:xfrm>
            <a:off x="5183678" y="1353243"/>
            <a:ext cx="6512267" cy="5346667"/>
            <a:chOff x="10250548" y="27681"/>
            <a:chExt cx="6105525" cy="4517568"/>
          </a:xfrm>
        </p:grpSpPr>
        <p:pic>
          <p:nvPicPr>
            <p:cNvPr id="8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50548" y="27681"/>
              <a:ext cx="6105525" cy="16668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3084628" y="1568687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…</a:t>
              </a:r>
              <a:endParaRPr lang="ko-KR" altLang="en-US" dirty="0"/>
            </a:p>
          </p:txBody>
        </p:sp>
        <p:pic>
          <p:nvPicPr>
            <p:cNvPr id="10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66915" y="1925874"/>
              <a:ext cx="5724525" cy="261937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24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20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8. RegistrationIntentService.java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938019"/>
            <a:ext cx="9527232" cy="4153688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364" y="1571506"/>
            <a:ext cx="8142909" cy="49709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25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20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3</a:t>
            </a:r>
            <a:r>
              <a:rPr lang="en-US" altLang="ko-KR" baseline="30000" dirty="0" smtClean="0"/>
              <a:t>rd</a:t>
            </a:r>
            <a:r>
              <a:rPr lang="en-US" altLang="ko-KR" dirty="0" smtClean="0"/>
              <a:t> Party Server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1. GCMServcerSide.java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2118631"/>
            <a:ext cx="10614713" cy="7551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170" y="1938019"/>
            <a:ext cx="9498512" cy="47293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26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70" y="1938019"/>
            <a:ext cx="9892477" cy="45472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775" y="2204971"/>
            <a:ext cx="10462591" cy="401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3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3</a:t>
            </a:r>
            <a:r>
              <a:rPr lang="en-US" altLang="ko-KR" baseline="30000" dirty="0" smtClean="0"/>
              <a:t>rd</a:t>
            </a:r>
            <a:r>
              <a:rPr lang="en-US" altLang="ko-KR" dirty="0" smtClean="0"/>
              <a:t> Party Server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2. connmysql.java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2109106"/>
            <a:ext cx="9329334" cy="7973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27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093" y="1086292"/>
            <a:ext cx="7695194" cy="57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7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5" name="직사각형 15"/>
          <p:cNvSpPr/>
          <p:nvPr/>
        </p:nvSpPr>
        <p:spPr>
          <a:xfrm>
            <a:off x="7158799" y="3484086"/>
            <a:ext cx="4560975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DB</a:t>
            </a:r>
            <a:r>
              <a:rPr lang="ko-KR" altLang="en-US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에 </a:t>
            </a:r>
            <a:r>
              <a:rPr lang="en-US" altLang="ko-KR" sz="2500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registance</a:t>
            </a:r>
            <a:r>
              <a:rPr lang="en-US" altLang="ko-KR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ID </a:t>
            </a:r>
            <a:r>
              <a:rPr lang="ko-KR" altLang="en-US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저장</a:t>
            </a:r>
            <a:endParaRPr lang="en-US" altLang="ko-KR" sz="25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grpSp>
        <p:nvGrpSpPr>
          <p:cNvPr id="6" name="Group 12"/>
          <p:cNvGrpSpPr/>
          <p:nvPr/>
        </p:nvGrpSpPr>
        <p:grpSpPr>
          <a:xfrm>
            <a:off x="294173" y="2034862"/>
            <a:ext cx="5707893" cy="4850819"/>
            <a:chOff x="294173" y="2034862"/>
            <a:chExt cx="5707893" cy="4850819"/>
          </a:xfrm>
        </p:grpSpPr>
        <p:pic>
          <p:nvPicPr>
            <p:cNvPr id="7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73" y="2034862"/>
              <a:ext cx="2710131" cy="4818011"/>
            </a:xfrm>
            <a:prstGeom prst="rect">
              <a:avLst/>
            </a:prstGeom>
          </p:spPr>
        </p:pic>
        <p:pic>
          <p:nvPicPr>
            <p:cNvPr id="8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3480" y="2034862"/>
              <a:ext cx="2728586" cy="4850819"/>
            </a:xfrm>
            <a:prstGeom prst="rect">
              <a:avLst/>
            </a:prstGeom>
          </p:spPr>
        </p:pic>
      </p:grpSp>
      <p:sp>
        <p:nvSpPr>
          <p:cNvPr id="9" name="직사각형 15"/>
          <p:cNvSpPr/>
          <p:nvPr/>
        </p:nvSpPr>
        <p:spPr>
          <a:xfrm>
            <a:off x="1548929" y="4443867"/>
            <a:ext cx="3611403" cy="12464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App</a:t>
            </a:r>
            <a:r>
              <a:rPr lang="ko-KR" altLang="en-US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실행 화면에서 버튼을 누르면 </a:t>
            </a:r>
            <a:r>
              <a:rPr lang="en-US" altLang="ko-KR" sz="2500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registance</a:t>
            </a:r>
            <a:r>
              <a:rPr lang="en-US" altLang="ko-KR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ID </a:t>
            </a:r>
            <a:r>
              <a:rPr lang="ko-KR" altLang="en-US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생성</a:t>
            </a:r>
            <a:endParaRPr lang="en-US" altLang="ko-KR" sz="25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838" y="2034862"/>
            <a:ext cx="5098030" cy="1352381"/>
          </a:xfrm>
          <a:prstGeom prst="rect">
            <a:avLst/>
          </a:prstGeom>
        </p:spPr>
      </p:pic>
      <p:sp>
        <p:nvSpPr>
          <p:cNvPr id="11" name="Right Arrow 11"/>
          <p:cNvSpPr/>
          <p:nvPr/>
        </p:nvSpPr>
        <p:spPr>
          <a:xfrm>
            <a:off x="6168927" y="2489213"/>
            <a:ext cx="645191" cy="46782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" y="2241405"/>
            <a:ext cx="5879820" cy="4437732"/>
          </a:xfrm>
          <a:prstGeom prst="rect">
            <a:avLst/>
          </a:prstGeom>
        </p:spPr>
      </p:pic>
      <p:sp>
        <p:nvSpPr>
          <p:cNvPr id="13" name="Bent Arrow 17"/>
          <p:cNvSpPr/>
          <p:nvPr/>
        </p:nvSpPr>
        <p:spPr>
          <a:xfrm rot="10800000">
            <a:off x="7539314" y="4210529"/>
            <a:ext cx="1081826" cy="850006"/>
          </a:xfrm>
          <a:prstGeom prst="ben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5"/>
          <p:cNvSpPr/>
          <p:nvPr/>
        </p:nvSpPr>
        <p:spPr>
          <a:xfrm>
            <a:off x="4918878" y="5213308"/>
            <a:ext cx="4560975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Server</a:t>
            </a:r>
            <a:r>
              <a:rPr lang="ko-KR" altLang="en-US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에서 </a:t>
            </a:r>
            <a:r>
              <a:rPr lang="en-US" altLang="ko-KR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Message</a:t>
            </a:r>
            <a:r>
              <a:rPr lang="ko-KR" altLang="en-US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전송</a:t>
            </a:r>
            <a:endParaRPr lang="en-US" altLang="ko-KR" sz="25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395" y="2062543"/>
            <a:ext cx="2713015" cy="482313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236518" y="4974781"/>
            <a:ext cx="3251437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App</a:t>
            </a:r>
            <a:r>
              <a:rPr lang="ko-KR" altLang="en-US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이 설치된 단말로 푸시 알림 전송</a:t>
            </a:r>
            <a:endParaRPr lang="en-US" altLang="ko-KR" sz="25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7" name="Right Arrow 20"/>
          <p:cNvSpPr/>
          <p:nvPr/>
        </p:nvSpPr>
        <p:spPr>
          <a:xfrm>
            <a:off x="6684135" y="4210529"/>
            <a:ext cx="682580" cy="46450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28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87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 animBg="1"/>
      <p:bldP spid="13" grpId="0" animBg="1"/>
      <p:bldP spid="14" grpId="0"/>
      <p:bldP spid="16" grpId="0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기타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상세코드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04948" y="1084215"/>
            <a:ext cx="1029353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800" dirty="0" smtClean="0">
                <a:solidFill>
                  <a:schemeClr val="bg1"/>
                </a:solidFill>
              </a:rPr>
              <a:t>GCM Message </a:t>
            </a:r>
            <a:r>
              <a:rPr lang="ko-KR" altLang="en-US" sz="2800" dirty="0" smtClean="0">
                <a:solidFill>
                  <a:schemeClr val="bg1"/>
                </a:solidFill>
              </a:rPr>
              <a:t>처리 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en-US" altLang="ko-KR" sz="2800" dirty="0">
                <a:solidFill>
                  <a:schemeClr val="bg1"/>
                </a:solidFill>
                <a:hlinkClick r:id="rId2"/>
              </a:rPr>
              <a:t>https://github.com/captainjaehee/atti/blob/master/GCM%20message%20%EC%B2%98%EB%A6%AC%20-%</a:t>
            </a:r>
            <a:r>
              <a:rPr lang="en-US" altLang="ko-KR" sz="2800" dirty="0" smtClean="0">
                <a:solidFill>
                  <a:schemeClr val="bg1"/>
                </a:solidFill>
                <a:hlinkClick r:id="rId2"/>
              </a:rPr>
              <a:t>20eclipse.zip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2800" dirty="0" smtClean="0">
                <a:solidFill>
                  <a:schemeClr val="bg1"/>
                </a:solidFill>
              </a:rPr>
              <a:t>SF-GCM-DEMO 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en-US" altLang="ko-KR" sz="2800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US" altLang="ko-KR" sz="2800" dirty="0" smtClean="0">
                <a:solidFill>
                  <a:schemeClr val="bg1"/>
                </a:solidFill>
                <a:hlinkClick r:id="rId3"/>
              </a:rPr>
              <a:t>github.com/captainjaehee/atti/blob/master/SF-GCM-DEMO.zip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2800" dirty="0" err="1" smtClean="0">
                <a:solidFill>
                  <a:schemeClr val="bg1"/>
                </a:solidFill>
              </a:rPr>
              <a:t>GCMServer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en-US" altLang="ko-KR" sz="2800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en-US" altLang="ko-KR" sz="2800" dirty="0" smtClean="0">
                <a:solidFill>
                  <a:schemeClr val="bg1"/>
                </a:solidFill>
                <a:hlinkClick r:id="rId4"/>
              </a:rPr>
              <a:t>github.com/captainjaehee/atti/blob/master/gcmServer.zip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29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86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GCM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1" name="내용 개체 틀 35"/>
          <p:cNvSpPr>
            <a:spLocks noGrp="1"/>
          </p:cNvSpPr>
          <p:nvPr>
            <p:ph idx="1"/>
          </p:nvPr>
        </p:nvSpPr>
        <p:spPr>
          <a:xfrm>
            <a:off x="904683" y="5307346"/>
            <a:ext cx="10845800" cy="1096961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5400" b="1" dirty="0" smtClean="0"/>
              <a:t>Google Cloud Messaging(GCM)</a:t>
            </a:r>
          </a:p>
        </p:txBody>
      </p:sp>
      <p:pic>
        <p:nvPicPr>
          <p:cNvPr id="12" name="내용 개체 틀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833" y="1242576"/>
            <a:ext cx="7353767" cy="40647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1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기타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33253" y="1071153"/>
            <a:ext cx="10515600" cy="4909867"/>
          </a:xfrm>
        </p:spPr>
        <p:txBody>
          <a:bodyPr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altLang="ko-KR" sz="2800" dirty="0" smtClean="0">
                <a:hlinkClick r:id="rId2"/>
              </a:rPr>
              <a:t>http</a:t>
            </a:r>
            <a:r>
              <a:rPr lang="en-US" altLang="ko-KR" sz="2800" dirty="0">
                <a:hlinkClick r:id="rId2"/>
              </a:rPr>
              <a:t>://</a:t>
            </a:r>
            <a:r>
              <a:rPr lang="en-US" altLang="ko-KR" sz="2800" dirty="0" smtClean="0">
                <a:hlinkClick r:id="rId2"/>
              </a:rPr>
              <a:t>blog.saltfactory.net/android/implement-push-service-via-gcm.html</a:t>
            </a:r>
            <a:endParaRPr lang="en-US" altLang="ko-KR" sz="2800" dirty="0" smtClean="0"/>
          </a:p>
          <a:p>
            <a:pPr marL="0" indent="0">
              <a:buNone/>
            </a:pPr>
            <a:endParaRPr lang="en-US" altLang="ko-KR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800" dirty="0">
                <a:hlinkClick r:id="rId3"/>
              </a:rPr>
              <a:t>http://</a:t>
            </a:r>
            <a:r>
              <a:rPr lang="en-US" altLang="ko-KR" sz="2800" dirty="0" smtClean="0">
                <a:hlinkClick r:id="rId3"/>
              </a:rPr>
              <a:t>pebf.tistory.com/81</a:t>
            </a:r>
            <a:endParaRPr lang="en-US" altLang="ko-KR" sz="2800" dirty="0" smtClean="0"/>
          </a:p>
          <a:p>
            <a:pPr marL="0" indent="0">
              <a:buNone/>
            </a:pPr>
            <a:endParaRPr lang="en-US" altLang="ko-KR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800" dirty="0">
                <a:hlinkClick r:id="rId4"/>
              </a:rPr>
              <a:t>http://arabiannight.tistory.com/entry/%EC%95%88%EB%93%9C%EB%A1%9C%EC%9D%B4%EB%93%9CAndroid-C2DM-%EC%82%AC%EC%9A%A9-%EB%B0%A9%EB%B2%95-%EC%98%88%EC%A0%9C%ED%8F%AC%ED%95%A8</a:t>
            </a:r>
            <a:endParaRPr lang="ko-KR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30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97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3814354" y="2224401"/>
            <a:ext cx="5055326" cy="1864274"/>
          </a:xfrm>
        </p:spPr>
        <p:txBody>
          <a:bodyPr>
            <a:noAutofit/>
          </a:bodyPr>
          <a:lstStyle/>
          <a:p>
            <a:pPr algn="ctr"/>
            <a:r>
              <a:rPr lang="en-US" altLang="ko-KR" sz="7200" dirty="0" smtClean="0"/>
              <a:t>Q&amp;A</a:t>
            </a:r>
            <a:endParaRPr lang="ko-KR" altLang="en-US" sz="7200" dirty="0"/>
          </a:p>
        </p:txBody>
      </p:sp>
      <p:sp>
        <p:nvSpPr>
          <p:cNvPr id="6" name="TextBox 5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31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97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4354" y="2224401"/>
            <a:ext cx="5055326" cy="1864274"/>
          </a:xfrm>
        </p:spPr>
        <p:txBody>
          <a:bodyPr>
            <a:noAutofit/>
          </a:bodyPr>
          <a:lstStyle/>
          <a:p>
            <a:pPr algn="ctr"/>
            <a:r>
              <a:rPr lang="ko-KR" altLang="en-US" sz="7200" dirty="0" smtClean="0"/>
              <a:t>감사합니다</a:t>
            </a:r>
            <a:r>
              <a:rPr lang="en-US" altLang="ko-KR" sz="7200" dirty="0" smtClean="0"/>
              <a:t>.</a:t>
            </a:r>
            <a:endParaRPr lang="ko-KR" altLang="en-US" sz="7200" dirty="0"/>
          </a:p>
        </p:txBody>
      </p:sp>
      <p:sp>
        <p:nvSpPr>
          <p:cNvPr id="3" name="TextBox 2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 err="1" smtClean="0">
                <a:solidFill>
                  <a:schemeClr val="bg1">
                    <a:lumMod val="50000"/>
                  </a:schemeClr>
                </a:solidFill>
              </a:rPr>
              <a:t>ㄳ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87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GCM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55" y="1689622"/>
            <a:ext cx="2326388" cy="23263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884" y="1521383"/>
            <a:ext cx="1715671" cy="2662865"/>
          </a:xfrm>
        </p:spPr>
      </p:pic>
      <p:cxnSp>
        <p:nvCxnSpPr>
          <p:cNvPr id="8" name="직선 화살표 연결선 7"/>
          <p:cNvCxnSpPr>
            <a:stCxn id="6" idx="3"/>
            <a:endCxn id="7" idx="1"/>
          </p:cNvCxnSpPr>
          <p:nvPr/>
        </p:nvCxnSpPr>
        <p:spPr>
          <a:xfrm>
            <a:off x="2869043" y="2852816"/>
            <a:ext cx="6724841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718234" y="4308048"/>
            <a:ext cx="1802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&lt;Client&gt;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340" y="3995002"/>
            <a:ext cx="196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&lt;Server&gt;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5995" y="3861583"/>
            <a:ext cx="2450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&lt;Message&gt;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635" y="2063161"/>
            <a:ext cx="1579310" cy="15793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9970" y="5688450"/>
            <a:ext cx="12128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</a:rPr>
              <a:t>서버와 클라이언트 간에 </a:t>
            </a:r>
            <a:r>
              <a:rPr lang="ko-KR" altLang="en-US" sz="3200" b="1" u="sng" dirty="0">
                <a:solidFill>
                  <a:schemeClr val="bg1"/>
                </a:solidFill>
              </a:rPr>
              <a:t>무료</a:t>
            </a:r>
            <a:r>
              <a:rPr lang="ko-KR" altLang="en-US" sz="3200" dirty="0">
                <a:solidFill>
                  <a:schemeClr val="bg1"/>
                </a:solidFill>
              </a:rPr>
              <a:t>로 메시지를 보낼 수 있는 </a:t>
            </a:r>
            <a:r>
              <a:rPr lang="ko-KR" altLang="en-US" sz="3200" dirty="0" smtClean="0">
                <a:solidFill>
                  <a:schemeClr val="bg1"/>
                </a:solidFill>
              </a:rPr>
              <a:t>서비스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348177">
            <a:off x="4950027" y="1677939"/>
            <a:ext cx="18825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free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3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GCM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8" y="1684593"/>
            <a:ext cx="2326388" cy="23263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310" y="1516354"/>
            <a:ext cx="1715671" cy="2662865"/>
          </a:xfrm>
        </p:spPr>
      </p:pic>
      <p:sp>
        <p:nvSpPr>
          <p:cNvPr id="6" name="TextBox 5"/>
          <p:cNvSpPr txBox="1"/>
          <p:nvPr/>
        </p:nvSpPr>
        <p:spPr>
          <a:xfrm>
            <a:off x="9602310" y="4380704"/>
            <a:ext cx="2141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&lt;Device&gt;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5706" y="4050640"/>
            <a:ext cx="3931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&lt;3</a:t>
            </a:r>
            <a:r>
              <a:rPr lang="en-US" altLang="ko-KR" sz="3200" baseline="30000" dirty="0" smtClean="0">
                <a:solidFill>
                  <a:schemeClr val="bg1"/>
                </a:solidFill>
              </a:rPr>
              <a:t>rd</a:t>
            </a:r>
            <a:r>
              <a:rPr lang="en-US" altLang="ko-KR" sz="3200" dirty="0" smtClean="0">
                <a:solidFill>
                  <a:schemeClr val="bg1"/>
                </a:solidFill>
              </a:rPr>
              <a:t> Party Server&gt;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07" y="1516354"/>
            <a:ext cx="1105790" cy="11057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31" y="560489"/>
            <a:ext cx="2860209" cy="1508760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3" idx="3"/>
            <a:endCxn id="9" idx="1"/>
          </p:cNvCxnSpPr>
          <p:nvPr/>
        </p:nvCxnSpPr>
        <p:spPr>
          <a:xfrm flipV="1">
            <a:off x="2864406" y="1314869"/>
            <a:ext cx="1719125" cy="1532918"/>
          </a:xfrm>
          <a:prstGeom prst="straightConnector1">
            <a:avLst/>
          </a:prstGeom>
          <a:ln w="34925" cmpd="sng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286" y="1516354"/>
            <a:ext cx="789655" cy="789655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9" idx="3"/>
            <a:endCxn id="5" idx="1"/>
          </p:cNvCxnSpPr>
          <p:nvPr/>
        </p:nvCxnSpPr>
        <p:spPr>
          <a:xfrm>
            <a:off x="7443740" y="1314869"/>
            <a:ext cx="2158570" cy="1532918"/>
          </a:xfrm>
          <a:prstGeom prst="straightConnector1">
            <a:avLst/>
          </a:prstGeom>
          <a:ln w="34925" cmpd="sng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919" y="1674421"/>
            <a:ext cx="789655" cy="7896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81328" y="2150189"/>
            <a:ext cx="3143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&lt;GCM Server&gt;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26660" y="2672256"/>
            <a:ext cx="1045909" cy="104590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25706" y="5514225"/>
            <a:ext cx="11577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altLang="ko-KR" sz="3200" dirty="0" smtClean="0">
                <a:solidFill>
                  <a:schemeClr val="bg1"/>
                </a:solidFill>
              </a:rPr>
              <a:t>3</a:t>
            </a:r>
            <a:r>
              <a:rPr lang="en-US" altLang="ko-KR" sz="3200" baseline="30000" dirty="0" smtClean="0">
                <a:solidFill>
                  <a:schemeClr val="bg1"/>
                </a:solidFill>
              </a:rPr>
              <a:t>rd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</a:rPr>
              <a:t>Party Server </a:t>
            </a:r>
            <a:r>
              <a:rPr lang="ko-KR" altLang="en-US" sz="3200" dirty="0" smtClean="0">
                <a:solidFill>
                  <a:schemeClr val="bg1"/>
                </a:solidFill>
              </a:rPr>
              <a:t>에서 새로운 데이터가 있을 </a:t>
            </a:r>
            <a:r>
              <a:rPr lang="ko-KR" altLang="en-US" sz="3200" dirty="0">
                <a:solidFill>
                  <a:schemeClr val="bg1"/>
                </a:solidFill>
              </a:rPr>
              <a:t>경우 </a:t>
            </a:r>
            <a:r>
              <a:rPr lang="en-US" altLang="ko-KR" sz="3200" dirty="0">
                <a:solidFill>
                  <a:schemeClr val="bg1"/>
                </a:solidFill>
              </a:rPr>
              <a:t>GCM Server</a:t>
            </a:r>
            <a:r>
              <a:rPr lang="ko-KR" altLang="en-US" sz="3200" dirty="0">
                <a:solidFill>
                  <a:schemeClr val="bg1"/>
                </a:solidFill>
              </a:rPr>
              <a:t>를 통해 </a:t>
            </a:r>
            <a:r>
              <a:rPr lang="en-US" altLang="ko-KR" sz="3200" dirty="0" smtClean="0">
                <a:solidFill>
                  <a:schemeClr val="bg1"/>
                </a:solidFill>
              </a:rPr>
              <a:t>Message</a:t>
            </a:r>
            <a:r>
              <a:rPr lang="ko-KR" altLang="en-US" sz="3200" dirty="0">
                <a:solidFill>
                  <a:schemeClr val="bg1"/>
                </a:solidFill>
              </a:rPr>
              <a:t>를 특정 </a:t>
            </a:r>
            <a:r>
              <a:rPr lang="en-US" altLang="ko-KR" sz="3200" dirty="0" smtClean="0">
                <a:solidFill>
                  <a:schemeClr val="bg1"/>
                </a:solidFill>
              </a:rPr>
              <a:t>Device</a:t>
            </a:r>
            <a:r>
              <a:rPr lang="ko-KR" altLang="en-US" sz="3200" dirty="0">
                <a:solidFill>
                  <a:schemeClr val="bg1"/>
                </a:solidFill>
              </a:rPr>
              <a:t>의 </a:t>
            </a:r>
            <a:r>
              <a:rPr lang="en-US" altLang="ko-KR" sz="3200" dirty="0" smtClean="0">
                <a:solidFill>
                  <a:schemeClr val="bg1"/>
                </a:solidFill>
              </a:rPr>
              <a:t>App</a:t>
            </a:r>
            <a:r>
              <a:rPr lang="ko-KR" altLang="en-US" sz="3200" dirty="0" smtClean="0">
                <a:solidFill>
                  <a:schemeClr val="bg1"/>
                </a:solidFill>
              </a:rPr>
              <a:t>으로 전송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99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GCM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96" y="1789097"/>
            <a:ext cx="2326388" cy="23263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625" y="1639670"/>
            <a:ext cx="1715671" cy="2662865"/>
          </a:xfrm>
        </p:spPr>
      </p:pic>
      <p:sp>
        <p:nvSpPr>
          <p:cNvPr id="6" name="TextBox 5"/>
          <p:cNvSpPr txBox="1"/>
          <p:nvPr/>
        </p:nvSpPr>
        <p:spPr>
          <a:xfrm>
            <a:off x="9667625" y="4485208"/>
            <a:ext cx="2200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&lt;Device&gt;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203986"/>
            <a:ext cx="4715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&lt;3</a:t>
            </a:r>
            <a:r>
              <a:rPr lang="en-US" altLang="ko-KR" sz="3200" baseline="30000" dirty="0" smtClean="0">
                <a:solidFill>
                  <a:schemeClr val="bg1"/>
                </a:solidFill>
              </a:rPr>
              <a:t>rd</a:t>
            </a:r>
            <a:r>
              <a:rPr lang="en-US" altLang="ko-KR" sz="3200" dirty="0" smtClean="0">
                <a:solidFill>
                  <a:schemeClr val="bg1"/>
                </a:solidFill>
              </a:rPr>
              <a:t> Party Server&gt;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 trans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16" y="2197910"/>
            <a:ext cx="2860209" cy="15087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28" y="2576276"/>
            <a:ext cx="789655" cy="7896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15235" y="3823095"/>
            <a:ext cx="5260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&lt;Queue in  GCM Server&gt;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02505" y="2618179"/>
            <a:ext cx="1045909" cy="10459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243" y="2641219"/>
            <a:ext cx="1602569" cy="73113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" y="5393832"/>
            <a:ext cx="1274934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3200" dirty="0" smtClean="0">
                <a:solidFill>
                  <a:schemeClr val="bg1"/>
                </a:solidFill>
              </a:rPr>
              <a:t>GCM </a:t>
            </a:r>
            <a:r>
              <a:rPr lang="ko-KR" altLang="en-US" sz="3200" dirty="0">
                <a:solidFill>
                  <a:schemeClr val="bg1"/>
                </a:solidFill>
              </a:rPr>
              <a:t>서비스는 </a:t>
            </a:r>
            <a:r>
              <a:rPr lang="en-US" altLang="ko-KR" sz="3200" dirty="0">
                <a:solidFill>
                  <a:schemeClr val="bg1"/>
                </a:solidFill>
              </a:rPr>
              <a:t>Message</a:t>
            </a:r>
            <a:r>
              <a:rPr lang="ko-KR" altLang="en-US" sz="3200" dirty="0">
                <a:solidFill>
                  <a:schemeClr val="bg1"/>
                </a:solidFill>
              </a:rPr>
              <a:t>를 </a:t>
            </a:r>
            <a:r>
              <a:rPr lang="en-US" altLang="ko-KR" sz="3200" dirty="0">
                <a:solidFill>
                  <a:schemeClr val="bg1"/>
                </a:solidFill>
              </a:rPr>
              <a:t>Queuing</a:t>
            </a:r>
            <a:r>
              <a:rPr lang="ko-KR" altLang="en-US" sz="3200" dirty="0">
                <a:solidFill>
                  <a:schemeClr val="bg1"/>
                </a:solidFill>
              </a:rPr>
              <a:t>하며 이를 단말에 전달하는 처리를 담당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99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1981E-6 0 L 2.71981E-6 0.00023 C 0.00482 -0.00046 0.01003 -0.00093 0.01511 -0.00162 C 0.01641 -0.00208 0.01784 -0.00324 0.01915 -0.00347 C 0.02618 -0.00463 0.03295 -0.00486 0.04012 -0.00509 C 0.12609 -0.00162 0.05041 -0.00463 0.18978 -0.00162 L 0.26195 0 C 0.2712 0.00069 0.28032 0.00208 0.28982 0.00208 C 0.30546 0.00208 0.32109 0 0.33685 0 " pathEditMode="relative" rAng="0" ptsTypes="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3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685 4.44444E-6 C 0.39598 0.00092 0.44548 0.0044 0.50188 0.00764 C 0.51686 0.01643 0.54252 0.01273 0.55334 0.01319 C 0.59085 0.0125 0.62837 0.01134 0.66588 0.01134 " pathEditMode="relative" ptsTypes="fff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GCM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15" name="내용 개체 틀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15" y="1130957"/>
            <a:ext cx="875946" cy="135954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6" y="2932590"/>
            <a:ext cx="1894681" cy="99944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1" y="4847716"/>
            <a:ext cx="1180710" cy="11807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2"/>
          <p:cNvSpPr txBox="1"/>
          <p:nvPr/>
        </p:nvSpPr>
        <p:spPr>
          <a:xfrm>
            <a:off x="2175392" y="989654"/>
            <a:ext cx="98270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bg1"/>
                </a:solidFill>
              </a:rPr>
              <a:t>&lt;Client App&gt;</a:t>
            </a:r>
          </a:p>
          <a:p>
            <a:r>
              <a:rPr lang="en-US" altLang="ko-KR" sz="2500" dirty="0" smtClean="0">
                <a:solidFill>
                  <a:schemeClr val="bg1"/>
                </a:solidFill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</a:rPr>
              <a:t>기기에서 </a:t>
            </a:r>
            <a:r>
              <a:rPr lang="ko-KR" altLang="en-US" sz="2500" dirty="0">
                <a:solidFill>
                  <a:schemeClr val="bg1"/>
                </a:solidFill>
              </a:rPr>
              <a:t>동작 중인 </a:t>
            </a:r>
            <a:r>
              <a:rPr lang="en-US" altLang="ko-KR" sz="2500" dirty="0">
                <a:solidFill>
                  <a:schemeClr val="bg1"/>
                </a:solidFill>
              </a:rPr>
              <a:t>GCM</a:t>
            </a:r>
            <a:r>
              <a:rPr lang="ko-KR" altLang="en-US" sz="2500" dirty="0">
                <a:solidFill>
                  <a:schemeClr val="bg1"/>
                </a:solidFill>
              </a:rPr>
              <a:t>이 사용가능한 </a:t>
            </a:r>
            <a:r>
              <a:rPr lang="ko-KR" altLang="en-US" sz="2500" dirty="0" err="1">
                <a:solidFill>
                  <a:schemeClr val="bg1"/>
                </a:solidFill>
              </a:rPr>
              <a:t>안드로이드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</a:rPr>
              <a:t>App</a:t>
            </a:r>
            <a:endParaRPr lang="en-US" altLang="ko-KR" sz="2500" dirty="0">
              <a:solidFill>
                <a:schemeClr val="bg1"/>
              </a:solidFill>
            </a:endParaRPr>
          </a:p>
          <a:p>
            <a:endParaRPr lang="en-US" altLang="ko-KR" sz="2500" dirty="0" smtClean="0">
              <a:solidFill>
                <a:schemeClr val="bg1"/>
              </a:solidFill>
            </a:endParaRPr>
          </a:p>
        </p:txBody>
      </p:sp>
      <p:sp>
        <p:nvSpPr>
          <p:cNvPr id="19" name="TextBox 17"/>
          <p:cNvSpPr txBox="1"/>
          <p:nvPr/>
        </p:nvSpPr>
        <p:spPr>
          <a:xfrm>
            <a:off x="2084227" y="2728592"/>
            <a:ext cx="991822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bg1"/>
                </a:solidFill>
              </a:rPr>
              <a:t>&lt;GCM Server&gt;</a:t>
            </a:r>
          </a:p>
          <a:p>
            <a:r>
              <a:rPr lang="en-US" altLang="ko-KR" sz="2500" dirty="0" smtClean="0">
                <a:solidFill>
                  <a:schemeClr val="bg1"/>
                </a:solidFill>
              </a:rPr>
              <a:t>-</a:t>
            </a:r>
            <a:r>
              <a:rPr lang="ko-KR" altLang="en-US" sz="2500" dirty="0">
                <a:solidFill>
                  <a:schemeClr val="bg1"/>
                </a:solidFill>
              </a:rPr>
              <a:t> </a:t>
            </a:r>
            <a:r>
              <a:rPr lang="en-US" altLang="ko-KR" sz="2500" dirty="0" smtClean="0">
                <a:solidFill>
                  <a:schemeClr val="bg1"/>
                </a:solidFill>
              </a:rPr>
              <a:t>3</a:t>
            </a:r>
            <a:r>
              <a:rPr lang="en-US" altLang="ko-KR" sz="2500" baseline="30000" dirty="0" smtClean="0">
                <a:solidFill>
                  <a:schemeClr val="bg1"/>
                </a:solidFill>
              </a:rPr>
              <a:t>rd</a:t>
            </a:r>
            <a:r>
              <a:rPr lang="en-US" altLang="ko-KR" sz="2500" dirty="0" smtClean="0">
                <a:solidFill>
                  <a:schemeClr val="bg1"/>
                </a:solidFill>
              </a:rPr>
              <a:t> Party Server</a:t>
            </a:r>
            <a:r>
              <a:rPr lang="ko-KR" altLang="en-US" sz="2500" dirty="0" smtClean="0">
                <a:solidFill>
                  <a:schemeClr val="bg1"/>
                </a:solidFill>
              </a:rPr>
              <a:t>로부터 데이터를 전달 받음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</a:rPr>
              <a:t>데이터를 관리하고 기기로 전달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2175392" y="4555328"/>
            <a:ext cx="9827063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bg1"/>
                </a:solidFill>
              </a:rPr>
              <a:t>&lt;3</a:t>
            </a:r>
            <a:r>
              <a:rPr lang="en-US" altLang="ko-KR" sz="3200" baseline="30000" dirty="0" smtClean="0">
                <a:solidFill>
                  <a:schemeClr val="bg1"/>
                </a:solidFill>
              </a:rPr>
              <a:t>rd</a:t>
            </a:r>
            <a:r>
              <a:rPr lang="en-US" altLang="ko-KR" sz="3200" dirty="0" smtClean="0">
                <a:solidFill>
                  <a:schemeClr val="bg1"/>
                </a:solidFill>
              </a:rPr>
              <a:t> Party Server&gt;</a:t>
            </a:r>
          </a:p>
          <a:p>
            <a:r>
              <a:rPr lang="en-US" altLang="ko-KR" sz="2500" dirty="0" smtClean="0">
                <a:solidFill>
                  <a:schemeClr val="bg1"/>
                </a:solidFill>
              </a:rPr>
              <a:t>- GCM </a:t>
            </a:r>
            <a:r>
              <a:rPr lang="ko-KR" altLang="en-US" sz="2500" dirty="0">
                <a:solidFill>
                  <a:schemeClr val="bg1"/>
                </a:solidFill>
              </a:rPr>
              <a:t>구현의 </a:t>
            </a:r>
            <a:r>
              <a:rPr lang="ko-KR" altLang="en-US" sz="2500" dirty="0" smtClean="0">
                <a:solidFill>
                  <a:schemeClr val="bg1"/>
                </a:solidFill>
              </a:rPr>
              <a:t>일부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</a:rPr>
              <a:t>-</a:t>
            </a:r>
            <a:r>
              <a:rPr lang="ko-KR" altLang="en-US" sz="2500" dirty="0">
                <a:solidFill>
                  <a:schemeClr val="bg1"/>
                </a:solidFill>
              </a:rPr>
              <a:t> </a:t>
            </a:r>
            <a:r>
              <a:rPr lang="en-US" altLang="ko-KR" sz="2500" dirty="0">
                <a:solidFill>
                  <a:schemeClr val="bg1"/>
                </a:solidFill>
              </a:rPr>
              <a:t>3</a:t>
            </a:r>
            <a:r>
              <a:rPr lang="en-US" altLang="ko-KR" sz="2500" baseline="30000" dirty="0">
                <a:solidFill>
                  <a:schemeClr val="bg1"/>
                </a:solidFill>
              </a:rPr>
              <a:t>rd</a:t>
            </a:r>
            <a:r>
              <a:rPr lang="en-US" altLang="ko-KR" sz="2500" dirty="0">
                <a:solidFill>
                  <a:schemeClr val="bg1"/>
                </a:solidFill>
              </a:rPr>
              <a:t> Party Server</a:t>
            </a:r>
            <a:r>
              <a:rPr lang="ko-KR" altLang="en-US" sz="2500" dirty="0" smtClean="0">
                <a:solidFill>
                  <a:schemeClr val="bg1"/>
                </a:solidFill>
              </a:rPr>
              <a:t>는 </a:t>
            </a:r>
            <a:r>
              <a:rPr lang="en-US" altLang="ko-KR" sz="2500" dirty="0">
                <a:solidFill>
                  <a:schemeClr val="bg1"/>
                </a:solidFill>
              </a:rPr>
              <a:t>GCM </a:t>
            </a:r>
            <a:r>
              <a:rPr lang="en-US" altLang="ko-KR" sz="2500" dirty="0" smtClean="0">
                <a:solidFill>
                  <a:schemeClr val="bg1"/>
                </a:solidFill>
              </a:rPr>
              <a:t>Server</a:t>
            </a:r>
            <a:r>
              <a:rPr lang="ko-KR" altLang="en-US" sz="2500" dirty="0" smtClean="0">
                <a:solidFill>
                  <a:schemeClr val="bg1"/>
                </a:solidFill>
              </a:rPr>
              <a:t>를 </a:t>
            </a:r>
            <a:r>
              <a:rPr lang="ko-KR" altLang="en-US" sz="2500" dirty="0">
                <a:solidFill>
                  <a:schemeClr val="bg1"/>
                </a:solidFill>
              </a:rPr>
              <a:t>통해 데이터를 기기 상의 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r>
              <a:rPr lang="en-US" altLang="ko-KR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안드로이드</a:t>
            </a:r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</a:rPr>
              <a:t>App</a:t>
            </a:r>
            <a:r>
              <a:rPr lang="ko-KR" altLang="en-US" sz="2500" dirty="0" smtClean="0">
                <a:solidFill>
                  <a:schemeClr val="bg1"/>
                </a:solidFill>
              </a:rPr>
              <a:t>으로 전달</a:t>
            </a:r>
            <a:endParaRPr lang="ko-KR" altLang="en-US" sz="25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/>
            </a:r>
            <a:br>
              <a:rPr lang="ko-KR" altLang="en-US" sz="3200" dirty="0">
                <a:solidFill>
                  <a:schemeClr val="bg1"/>
                </a:solidFill>
              </a:rPr>
            </a:b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46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GCM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3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4" y="4389251"/>
            <a:ext cx="1203328" cy="186766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40" y="4745969"/>
            <a:ext cx="2860209" cy="15087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20" y="1848805"/>
            <a:ext cx="1551528" cy="1551528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7" name="직선 화살표 연결선 6"/>
          <p:cNvCxnSpPr/>
          <p:nvPr/>
        </p:nvCxnSpPr>
        <p:spPr>
          <a:xfrm>
            <a:off x="2247900" y="4745969"/>
            <a:ext cx="6809740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2176368" y="5465468"/>
            <a:ext cx="6809740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/>
          <p:nvPr/>
        </p:nvCxnSpPr>
        <p:spPr>
          <a:xfrm flipV="1">
            <a:off x="1045029" y="2620141"/>
            <a:ext cx="3781921" cy="1516432"/>
          </a:xfrm>
          <a:prstGeom prst="bentConnector3">
            <a:avLst>
              <a:gd name="adj1" fmla="val -112"/>
            </a:avLst>
          </a:prstGeom>
          <a:ln w="3492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/>
          <p:nvPr/>
        </p:nvCxnSpPr>
        <p:spPr>
          <a:xfrm>
            <a:off x="7129368" y="2167796"/>
            <a:ext cx="3509603" cy="2398721"/>
          </a:xfrm>
          <a:prstGeom prst="bentConnector3">
            <a:avLst>
              <a:gd name="adj1" fmla="val 100041"/>
            </a:avLst>
          </a:prstGeom>
          <a:ln w="3492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2176368" y="6095436"/>
            <a:ext cx="6881272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07732" y="4216179"/>
            <a:ext cx="433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1. GCM</a:t>
            </a:r>
            <a:r>
              <a:rPr lang="ko-KR" altLang="en-US" sz="2800" dirty="0" smtClean="0">
                <a:solidFill>
                  <a:schemeClr val="bg1"/>
                </a:solidFill>
              </a:rPr>
              <a:t>에 기기 등록 요청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6997" y="4899566"/>
            <a:ext cx="515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2. GCM</a:t>
            </a:r>
            <a:r>
              <a:rPr lang="ko-KR" altLang="en-US" sz="2800" dirty="0" smtClean="0">
                <a:solidFill>
                  <a:schemeClr val="bg1"/>
                </a:solidFill>
              </a:rPr>
              <a:t>에서 등록 </a:t>
            </a:r>
            <a:r>
              <a:rPr lang="en-US" altLang="ko-KR" sz="2800" dirty="0" smtClean="0">
                <a:solidFill>
                  <a:schemeClr val="bg1"/>
                </a:solidFill>
              </a:rPr>
              <a:t>ID </a:t>
            </a:r>
            <a:r>
              <a:rPr lang="ko-KR" altLang="en-US" sz="2800" dirty="0" smtClean="0">
                <a:solidFill>
                  <a:schemeClr val="bg1"/>
                </a:solidFill>
              </a:rPr>
              <a:t>받아오기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94138" y="5645430"/>
            <a:ext cx="6553782" cy="954107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6</a:t>
            </a:r>
            <a:r>
              <a:rPr lang="en-US" altLang="ko-KR" sz="2800" dirty="0" smtClean="0">
                <a:solidFill>
                  <a:schemeClr val="bg1"/>
                </a:solidFill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</a:rPr>
              <a:t>등록 </a:t>
            </a:r>
            <a:r>
              <a:rPr lang="en-US" altLang="ko-KR" sz="2800" dirty="0" smtClean="0">
                <a:solidFill>
                  <a:schemeClr val="bg1"/>
                </a:solidFill>
              </a:rPr>
              <a:t>ID</a:t>
            </a:r>
            <a:r>
              <a:rPr lang="ko-KR" altLang="en-US" sz="2800" dirty="0" smtClean="0">
                <a:solidFill>
                  <a:schemeClr val="bg1"/>
                </a:solidFill>
              </a:rPr>
              <a:t>를 이용해서 장치에 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메시지 전송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268" y="1943325"/>
            <a:ext cx="4037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</a:t>
            </a:r>
            <a:r>
              <a:rPr lang="en-US" altLang="ko-KR" sz="2800" dirty="0" smtClean="0">
                <a:solidFill>
                  <a:schemeClr val="bg1"/>
                </a:solidFill>
              </a:rPr>
              <a:t>. Server</a:t>
            </a:r>
            <a:r>
              <a:rPr lang="ko-KR" altLang="en-US" sz="2800" dirty="0" smtClean="0">
                <a:solidFill>
                  <a:schemeClr val="bg1"/>
                </a:solidFill>
              </a:rPr>
              <a:t>에 등록</a:t>
            </a:r>
            <a:r>
              <a:rPr lang="en-US" altLang="ko-KR" sz="2800" dirty="0" smtClean="0">
                <a:solidFill>
                  <a:schemeClr val="bg1"/>
                </a:solidFill>
              </a:rPr>
              <a:t>ID </a:t>
            </a:r>
            <a:r>
              <a:rPr lang="ko-KR" altLang="en-US" sz="2800" dirty="0" smtClean="0">
                <a:solidFill>
                  <a:schemeClr val="bg1"/>
                </a:solidFill>
              </a:rPr>
              <a:t>전송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41152" y="1697719"/>
            <a:ext cx="38245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5. </a:t>
            </a:r>
            <a:r>
              <a:rPr lang="ko-KR" altLang="en-US" sz="2800" dirty="0" smtClean="0">
                <a:solidFill>
                  <a:schemeClr val="bg1"/>
                </a:solidFill>
              </a:rPr>
              <a:t>등록 </a:t>
            </a:r>
            <a:r>
              <a:rPr lang="en-US" altLang="ko-KR" sz="2800" dirty="0" smtClean="0">
                <a:solidFill>
                  <a:schemeClr val="bg1"/>
                </a:solidFill>
              </a:rPr>
              <a:t>ID</a:t>
            </a:r>
            <a:r>
              <a:rPr lang="ko-KR" altLang="en-US" sz="2800" dirty="0" smtClean="0">
                <a:solidFill>
                  <a:schemeClr val="bg1"/>
                </a:solidFill>
              </a:rPr>
              <a:t>를 이용해 </a:t>
            </a:r>
            <a:r>
              <a:rPr lang="en-US" altLang="ko-KR" sz="2800" dirty="0" smtClean="0">
                <a:solidFill>
                  <a:schemeClr val="bg1"/>
                </a:solidFill>
              </a:rPr>
              <a:t>GCM</a:t>
            </a:r>
            <a:r>
              <a:rPr lang="ko-KR" altLang="en-US" sz="2800" dirty="0" smtClean="0">
                <a:solidFill>
                  <a:schemeClr val="bg1"/>
                </a:solidFill>
              </a:rPr>
              <a:t>에 메시지 전송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26950" y="1043855"/>
            <a:ext cx="2952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DB</a:t>
            </a:r>
            <a:r>
              <a:rPr lang="ko-KR" altLang="en-US" sz="2800" dirty="0" smtClean="0">
                <a:solidFill>
                  <a:schemeClr val="bg1"/>
                </a:solidFill>
              </a:rPr>
              <a:t>에 </a:t>
            </a:r>
            <a:r>
              <a:rPr lang="en-US" altLang="ko-KR" sz="2800" dirty="0" smtClean="0">
                <a:solidFill>
                  <a:schemeClr val="bg1"/>
                </a:solidFill>
              </a:rPr>
              <a:t>ID </a:t>
            </a:r>
            <a:r>
              <a:rPr lang="ko-KR" altLang="en-US" sz="2800" dirty="0" smtClean="0">
                <a:solidFill>
                  <a:schemeClr val="bg1"/>
                </a:solidFill>
              </a:rPr>
              <a:t>저장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7441" y="6230820"/>
            <a:ext cx="1802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&lt;Client&gt;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47920" y="6217484"/>
            <a:ext cx="3170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&lt;GCM Server&gt;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46410" y="3503517"/>
            <a:ext cx="3613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&lt;3</a:t>
            </a:r>
            <a:r>
              <a:rPr lang="en-US" altLang="ko-KR" sz="3200" baseline="30000" dirty="0">
                <a:solidFill>
                  <a:schemeClr val="bg1"/>
                </a:solidFill>
              </a:rPr>
              <a:t>rd</a:t>
            </a:r>
            <a:r>
              <a:rPr lang="en-US" altLang="ko-KR" sz="3200" dirty="0">
                <a:solidFill>
                  <a:schemeClr val="bg1"/>
                </a:solidFill>
              </a:rPr>
              <a:t> Party Server&gt;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48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15" y="172148"/>
            <a:ext cx="1260704" cy="126070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9147920" y="942337"/>
            <a:ext cx="1296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&lt;DB&gt;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6702648" y="1145535"/>
            <a:ext cx="1219767" cy="715922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2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- GCM Server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1. Blank Activity </a:t>
            </a:r>
            <a:r>
              <a:rPr lang="ko-KR" altLang="en-US" sz="3200" dirty="0" smtClean="0">
                <a:solidFill>
                  <a:schemeClr val="bg1"/>
                </a:solidFill>
              </a:rPr>
              <a:t>생성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24" y="1938019"/>
            <a:ext cx="6842238" cy="48203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525" y="1938019"/>
            <a:ext cx="6833299" cy="48140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408" y="27680"/>
            <a:ext cx="6304910" cy="68303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2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1013</TotalTime>
  <Words>646</Words>
  <Application>Microsoft Office PowerPoint</Application>
  <PresentationFormat>사용자 지정</PresentationFormat>
  <Paragraphs>166</Paragraphs>
  <Slides>32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테마</vt:lpstr>
      <vt:lpstr>PowerPoint 프레젠테이션</vt:lpstr>
      <vt:lpstr> 목차</vt:lpstr>
      <vt:lpstr>1. GCM이란?</vt:lpstr>
      <vt:lpstr>1. GCM이란?</vt:lpstr>
      <vt:lpstr>1. GCM이란?</vt:lpstr>
      <vt:lpstr>1. GCM이란?</vt:lpstr>
      <vt:lpstr>2. GCM 구조</vt:lpstr>
      <vt:lpstr>2. GCM 구조</vt:lpstr>
      <vt:lpstr>3. 예제 - GCM Server</vt:lpstr>
      <vt:lpstr>3. 예제 - GCM Server</vt:lpstr>
      <vt:lpstr>3. 예제 - GCM Server</vt:lpstr>
      <vt:lpstr>3. 예제 - GCM Server</vt:lpstr>
      <vt:lpstr>3. 예제 - GCM Server</vt:lpstr>
      <vt:lpstr>3. 예제 – Client App</vt:lpstr>
      <vt:lpstr>3. 예제 – Client App</vt:lpstr>
      <vt:lpstr>3. 예제 – Client App</vt:lpstr>
      <vt:lpstr>3. 예제 – Client App</vt:lpstr>
      <vt:lpstr>3. 예제 – Client App</vt:lpstr>
      <vt:lpstr>3. 예제 – Client App</vt:lpstr>
      <vt:lpstr>3. 예제 – Client App</vt:lpstr>
      <vt:lpstr>3. 예제 – Client App</vt:lpstr>
      <vt:lpstr>3. 예제 – Client App</vt:lpstr>
      <vt:lpstr>3. 예제 – Client App</vt:lpstr>
      <vt:lpstr>3. 예제 – Client App</vt:lpstr>
      <vt:lpstr>3. 예제 – Client App</vt:lpstr>
      <vt:lpstr>3. 예제 – 3rd Party Server</vt:lpstr>
      <vt:lpstr>3. 예제 – 3rd Party Server</vt:lpstr>
      <vt:lpstr>4. 실행결과</vt:lpstr>
      <vt:lpstr>5. 기타 - 상세코드</vt:lpstr>
      <vt:lpstr>5. 기타 - 참고자료</vt:lpstr>
      <vt:lpstr>Q&amp;A</vt:lpstr>
      <vt:lpstr>감사합니다.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GCM (Google Cloud Messageing)</dc:title>
  <dc:creator>user</dc:creator>
  <cp:lastModifiedBy>User</cp:lastModifiedBy>
  <cp:revision>106</cp:revision>
  <dcterms:created xsi:type="dcterms:W3CDTF">2016-03-29T09:34:09Z</dcterms:created>
  <dcterms:modified xsi:type="dcterms:W3CDTF">2016-04-12T11:06:38Z</dcterms:modified>
</cp:coreProperties>
</file>